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9" r:id="rId5"/>
    <p:sldMasterId id="2147483662" r:id="rId6"/>
    <p:sldMasterId id="2147483663" r:id="rId7"/>
  </p:sldMasterIdLst>
  <p:notesMasterIdLst>
    <p:notesMasterId r:id="rId25"/>
  </p:notesMasterIdLst>
  <p:handoutMasterIdLst>
    <p:handoutMasterId r:id="rId26"/>
  </p:handoutMasterIdLst>
  <p:sldIdLst>
    <p:sldId id="260" r:id="rId8"/>
    <p:sldId id="261" r:id="rId9"/>
    <p:sldId id="262" r:id="rId10"/>
    <p:sldId id="263" r:id="rId11"/>
    <p:sldId id="264" r:id="rId12"/>
    <p:sldId id="276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7" r:id="rId23"/>
    <p:sldId id="426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92" y="1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8823344-BB93-524E-839A-6E61477FAD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8F3C7B-25FD-B848-9913-43263F25DC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BF301-7F61-8B44-AFE9-319B0ABC732A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433F3-6247-7F4D-9603-78D225DF9F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1F8386-051F-A146-B293-AD313F74DA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C1EF7-2318-CA45-A818-12FF59427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06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AD9D8-812C-6A4E-A3B2-811DF707552D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E9E76-7C15-9546-B814-E60D0E03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0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 the hierarchy of governance – how each law/document fits into the overarching governance of an association. Each state has different requirements. While they may be similar, there’s often nuances that can affect your governance structure.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E9E76-7C15-9546-B814-E60D0E03F8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59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of bullet 2: dc statute allows for ballot voting outside of a membership meeting that doesn’t have to be unanimous written consent. But if you don’t specifically allow for it, you can’t do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E9E76-7C15-9546-B814-E60D0E03F8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58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Layers: membership, board of advisors, board of governors. Process is cumbersome. Extensive waiting times if not required by statute.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E9E76-7C15-9546-B814-E60D0E03F8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69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is a task force better than a standing committee? Allows for diversity and involvement from a broad spectrum of membership. Working with legal counsel early on creates a more efficient process. Allow for flexibility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E9E76-7C15-9546-B814-E60D0E03F8F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8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5E9E76-7C15-9546-B814-E60D0E03F8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6692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2 TITLE SLIDE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9811" y="2963333"/>
            <a:ext cx="7860589" cy="332473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i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Subtitle of slide or speaker credentials here-Arial 32pt</a:t>
            </a:r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8DE375FE-14DF-1A48-BC77-75C34B1097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881" y="278703"/>
            <a:ext cx="7873519" cy="268463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Title of slide or Speaker Name-Arial 44pt</a:t>
            </a:r>
          </a:p>
        </p:txBody>
      </p:sp>
    </p:spTree>
    <p:extLst>
      <p:ext uri="{BB962C8B-B14F-4D97-AF65-F5344CB8AC3E}">
        <p14:creationId xmlns:p14="http://schemas.microsoft.com/office/powerpoint/2010/main" val="148449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M22 TITLE SLID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7F8C8F94-8CCE-614D-A689-326847215BE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19811" y="2416629"/>
            <a:ext cx="11352378" cy="285750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i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Subtitle of slide or speaker credentials here-Arial 32pt</a:t>
            </a:r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76B44B63-D3D3-9A47-A01B-685365A573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881" y="278703"/>
            <a:ext cx="11365308" cy="2137926"/>
          </a:xfrm>
          <a:prstGeom prst="rect">
            <a:avLst/>
          </a:prstGeom>
        </p:spPr>
        <p:txBody>
          <a:bodyPr anchor="b"/>
          <a:lstStyle>
            <a:lvl1pPr>
              <a:defRPr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Title of slide or Speaker Name-</a:t>
            </a:r>
            <a:br>
              <a:rPr lang="en-US"/>
            </a:br>
            <a:r>
              <a:rPr lang="en-US"/>
              <a:t>Arial Bold 44pt</a:t>
            </a:r>
          </a:p>
        </p:txBody>
      </p:sp>
    </p:spTree>
    <p:extLst>
      <p:ext uri="{BB962C8B-B14F-4D97-AF65-F5344CB8AC3E}">
        <p14:creationId xmlns:p14="http://schemas.microsoft.com/office/powerpoint/2010/main" val="70473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M22 TITLE SLIDE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9812" y="2963335"/>
            <a:ext cx="7860589" cy="332473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i="0">
                <a:solidFill>
                  <a:schemeClr val="tx1"/>
                </a:solidFill>
              </a:defRPr>
            </a:lvl1pPr>
            <a:lvl2pPr marL="609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Subtitle of slide or speaker credentials here-Arial 32pt</a:t>
            </a:r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8DE375FE-14DF-1A48-BC77-75C34B1097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883" y="278705"/>
            <a:ext cx="7873519" cy="2684631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Title of slide or Speaker Name-Arial 44pt</a:t>
            </a:r>
          </a:p>
        </p:txBody>
      </p:sp>
    </p:spTree>
    <p:extLst>
      <p:ext uri="{BB962C8B-B14F-4D97-AF65-F5344CB8AC3E}">
        <p14:creationId xmlns:p14="http://schemas.microsoft.com/office/powerpoint/2010/main" val="2093986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AE SLIDE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0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40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09585" rtl="0" eaLnBrk="1" latinLnBrk="0" hangingPunct="1">
        <a:spcBef>
          <a:spcPct val="0"/>
        </a:spcBef>
        <a:buNone/>
        <a:defRPr sz="48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691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95F1BE-5640-8940-B234-77702E054BC9}"/>
              </a:ext>
            </a:extLst>
          </p:cNvPr>
          <p:cNvSpPr txBox="1"/>
          <p:nvPr userDrawn="1"/>
        </p:nvSpPr>
        <p:spPr>
          <a:xfrm>
            <a:off x="300625" y="363255"/>
            <a:ext cx="938199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b="1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</a:rPr>
              <a:t>Content Leader(s): </a:t>
            </a:r>
            <a:r>
              <a:rPr lang="en-US" sz="3200" b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</a:rPr>
              <a:t>ASAE seeks action-oriented content that will inspire attendees to return to their respective organizations to both implement and share what they learned. </a:t>
            </a:r>
          </a:p>
          <a:p>
            <a:pPr>
              <a:lnSpc>
                <a:spcPct val="100000"/>
              </a:lnSpc>
            </a:pPr>
            <a:endParaRPr lang="en-US" sz="3200" b="0">
              <a:solidFill>
                <a:schemeClr val="bg2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3200" b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</a:rPr>
              <a:t>At the end of the presentation, </a:t>
            </a:r>
            <a:r>
              <a:rPr lang="en-US" sz="3200" b="1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</a:rPr>
              <a:t>please provide 3-5 action items</a:t>
            </a:r>
            <a:r>
              <a:rPr lang="en-US" sz="3200" b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</a:rPr>
              <a:t> that attendees should take back to their associations that will reinforce what they learned in your session. These should be tied to learning objectives for the session.</a:t>
            </a:r>
            <a:endParaRPr lang="en-US" sz="3200" b="0" i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811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C1E10F-3792-AF46-AB5B-F9DC94FD625D}"/>
              </a:ext>
            </a:extLst>
          </p:cNvPr>
          <p:cNvSpPr txBox="1"/>
          <p:nvPr userDrawn="1"/>
        </p:nvSpPr>
        <p:spPr>
          <a:xfrm>
            <a:off x="391560" y="122982"/>
            <a:ext cx="10659649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ASAE Slide Guidelines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 Words on the screen = no sentences/use bullets </a:t>
            </a:r>
            <a:b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 of 6 lines or less of text </a:t>
            </a:r>
            <a:b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size must be a minimum of:</a:t>
            </a:r>
            <a:b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Headers = 44 </a:t>
            </a:r>
            <a:r>
              <a:rPr lang="en-US" sz="3200" b="0" i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Body = 32 </a:t>
            </a:r>
            <a:r>
              <a:rPr lang="en-US" sz="3200" b="0" i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for PPT Accessibility under the Review Tab above. </a:t>
            </a:r>
            <a:b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Alt. Text for all images and animations </a:t>
            </a:r>
            <a:b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Sans Serif fonts for accessibility</a:t>
            </a:r>
          </a:p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Slide information should be: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Exact session title listed on ASAE website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Speaker Listing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="0" i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957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i="0" kern="1200" smtClean="0">
          <a:solidFill>
            <a:schemeClr val="tx1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nthakker@TenenbaumLegal.com" TargetMode="External"/><Relationship Id="rId2" Type="http://schemas.openxmlformats.org/officeDocument/2006/relationships/hyperlink" Target="mailto:jtenenbaum@TenenbaumLega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enenbaumlegal.com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C525390-E846-1A40-8C3B-EB0F1C0F00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881" y="2613297"/>
            <a:ext cx="7860589" cy="3324733"/>
          </a:xfrm>
        </p:spPr>
        <p:txBody>
          <a:bodyPr/>
          <a:lstStyle/>
          <a:p>
            <a:r>
              <a:rPr lang="en-US" sz="3200" b="1" i="1"/>
              <a:t>Sunday, August 21, 2022</a:t>
            </a:r>
          </a:p>
          <a:p>
            <a:r>
              <a:rPr lang="en-US"/>
              <a:t>Jeffrey S. Tenenbaum, Esq.</a:t>
            </a:r>
          </a:p>
          <a:p>
            <a:r>
              <a:rPr lang="en-US" i="1"/>
              <a:t>Managing Partner</a:t>
            </a:r>
          </a:p>
          <a:p>
            <a:r>
              <a:rPr lang="en-US"/>
              <a:t>Nisha G. Thakker, Esq.</a:t>
            </a:r>
          </a:p>
          <a:p>
            <a:r>
              <a:rPr lang="en-US" i="1"/>
              <a:t>Partner</a:t>
            </a:r>
          </a:p>
          <a:p>
            <a:r>
              <a:rPr lang="en-US" b="1">
                <a:solidFill>
                  <a:srgbClr val="0070C0"/>
                </a:solidFill>
              </a:rPr>
              <a:t>Tenenbaum Law Group PLLC</a:t>
            </a:r>
          </a:p>
          <a:p>
            <a:endParaRPr lang="en-US" sz="1400"/>
          </a:p>
          <a:p>
            <a:r>
              <a:rPr lang="en-US" sz="1400"/>
              <a:t>© 2022 Tenenbaum Law Group PLLC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5BD69E-DE9D-8E41-BECC-2CD16A507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Avoiding Association Bylaw and Governance Pitfalls</a:t>
            </a:r>
            <a:br>
              <a:rPr lang="en-US"/>
            </a:b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965359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Keep legal counsel involved from the beginning, working hand-in-hand with the Bylaws task force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Advise on current best practices and common pitfalls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Familiarity with state nonprofit corporation laws and tax-exempt associations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376361"/>
          </a:xfrm>
        </p:spPr>
        <p:txBody>
          <a:bodyPr/>
          <a:lstStyle/>
          <a:p>
            <a:r>
              <a:rPr lang="en-US" dirty="0"/>
              <a:t>Working with Legal Counsel</a:t>
            </a:r>
          </a:p>
        </p:txBody>
      </p:sp>
    </p:spTree>
    <p:extLst>
      <p:ext uri="{BB962C8B-B14F-4D97-AF65-F5344CB8AC3E}">
        <p14:creationId xmlns:p14="http://schemas.microsoft.com/office/powerpoint/2010/main" val="552949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741" y="1758261"/>
            <a:ext cx="11352378" cy="28575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Range for board size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Give the board flexibility to add officers, committees,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Include options for meetings and voting actions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Do not include unrealistic quorum or voting requirements and processes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Don’t make it too difficult to amend the Bylaws (or the Articles of Incorporation)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305167"/>
          </a:xfrm>
        </p:spPr>
        <p:txBody>
          <a:bodyPr/>
          <a:lstStyle/>
          <a:p>
            <a:r>
              <a:rPr lang="en-US" dirty="0"/>
              <a:t>Be Flexible</a:t>
            </a:r>
          </a:p>
        </p:txBody>
      </p:sp>
    </p:spTree>
    <p:extLst>
      <p:ext uri="{BB962C8B-B14F-4D97-AF65-F5344CB8AC3E}">
        <p14:creationId xmlns:p14="http://schemas.microsoft.com/office/powerpoint/2010/main" val="4207123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881" y="1877133"/>
            <a:ext cx="11352378" cy="28575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High quorum and voting thresholds can hinder your ability to 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Differences between board action and membership action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Allow the board to act quickly in emergencies (“emergency powers”)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Consider unanimous written consent and ballot voting, including by electronic means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166049"/>
          </a:xfrm>
        </p:spPr>
        <p:txBody>
          <a:bodyPr/>
          <a:lstStyle/>
          <a:p>
            <a:r>
              <a:rPr lang="en-US" dirty="0"/>
              <a:t>Voting Actions	</a:t>
            </a:r>
          </a:p>
        </p:txBody>
      </p:sp>
    </p:spTree>
    <p:extLst>
      <p:ext uri="{BB962C8B-B14F-4D97-AF65-F5344CB8AC3E}">
        <p14:creationId xmlns:p14="http://schemas.microsoft.com/office/powerpoint/2010/main" val="558946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741" y="1867989"/>
            <a:ext cx="11352378" cy="28575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Failure to include quorum requirements then defaults to the state nonprofit corporation statute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State default requirements tend to be much higher than necessary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Set realistic quorum and voting thresholds (for both board and membership meetings and voting outside of a meeting)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305167"/>
          </a:xfrm>
        </p:spPr>
        <p:txBody>
          <a:bodyPr/>
          <a:lstStyle/>
          <a:p>
            <a:r>
              <a:rPr lang="en-US" dirty="0"/>
              <a:t>Quorum and Voting Thresholds </a:t>
            </a:r>
          </a:p>
        </p:txBody>
      </p:sp>
    </p:spTree>
    <p:extLst>
      <p:ext uri="{BB962C8B-B14F-4D97-AF65-F5344CB8AC3E}">
        <p14:creationId xmlns:p14="http://schemas.microsoft.com/office/powerpoint/2010/main" val="3322244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811" y="2169741"/>
            <a:ext cx="11352378" cy="28575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Bylaws should not include the policies of the association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Membership criteria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Membership dues amounts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Elections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Other policies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412937"/>
          </a:xfrm>
        </p:spPr>
        <p:txBody>
          <a:bodyPr/>
          <a:lstStyle/>
          <a:p>
            <a:r>
              <a:rPr lang="en-US" dirty="0"/>
              <a:t>Policies Outside of Bylaws</a:t>
            </a:r>
          </a:p>
        </p:txBody>
      </p:sp>
    </p:spTree>
    <p:extLst>
      <p:ext uri="{BB962C8B-B14F-4D97-AF65-F5344CB8AC3E}">
        <p14:creationId xmlns:p14="http://schemas.microsoft.com/office/powerpoint/2010/main" val="709246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881" y="2000249"/>
            <a:ext cx="11352378" cy="28575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board sets policies and procedures; a membership vote should not be required for amendments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 change in election processes, membership dues, or membership criteria should not require membership vote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Separate policies and procedures (outside of Bylaws) allow the association to remain nimble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305167"/>
          </a:xfrm>
        </p:spPr>
        <p:txBody>
          <a:bodyPr/>
          <a:lstStyle/>
          <a:p>
            <a:r>
              <a:rPr lang="en-US" dirty="0"/>
              <a:t>Policies and Procedures	</a:t>
            </a:r>
          </a:p>
        </p:txBody>
      </p:sp>
    </p:spTree>
    <p:extLst>
      <p:ext uri="{BB962C8B-B14F-4D97-AF65-F5344CB8AC3E}">
        <p14:creationId xmlns:p14="http://schemas.microsoft.com/office/powerpoint/2010/main" val="1798620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811" y="1685109"/>
            <a:ext cx="11352378" cy="2857501"/>
          </a:xfrm>
        </p:spPr>
        <p:txBody>
          <a:bodyPr/>
          <a:lstStyle/>
          <a:p>
            <a:endParaRPr lang="en-US" sz="2400" dirty="0"/>
          </a:p>
          <a:p>
            <a:r>
              <a:rPr lang="en-US" sz="2400" b="1" dirty="0"/>
              <a:t>Jeffrey S. Tenenbaum, Esq.</a:t>
            </a:r>
            <a:r>
              <a:rPr lang="en-US" sz="2400" dirty="0"/>
              <a:t>		     </a:t>
            </a:r>
            <a:r>
              <a:rPr lang="en-US" sz="2400" b="1" dirty="0"/>
              <a:t>Nisha G. Thakker, Esq.</a:t>
            </a:r>
          </a:p>
          <a:p>
            <a:r>
              <a:rPr lang="en-US" sz="2400" dirty="0"/>
              <a:t>Managing Partner				     Partner</a:t>
            </a:r>
          </a:p>
          <a:p>
            <a:r>
              <a:rPr lang="en-US" sz="2400" dirty="0">
                <a:hlinkClick r:id="rId2"/>
              </a:rPr>
              <a:t>jtenenbaum@TenenbaumLegal.com</a:t>
            </a:r>
            <a:r>
              <a:rPr lang="en-US" sz="2400" dirty="0"/>
              <a:t>	     </a:t>
            </a:r>
            <a:r>
              <a:rPr lang="en-US" sz="2400" dirty="0">
                <a:hlinkClick r:id="rId3"/>
              </a:rPr>
              <a:t>nthakker@TenenbaumLegal.com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pPr algn="ctr"/>
            <a:r>
              <a:rPr lang="en-US" sz="2400" dirty="0">
                <a:hlinkClick r:id="rId4"/>
              </a:rPr>
              <a:t>www.TenenbaumLegal.com</a:t>
            </a:r>
            <a:r>
              <a:rPr lang="en-US" sz="2400" dirty="0"/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230057"/>
          </a:xfrm>
        </p:spPr>
        <p:txBody>
          <a:bodyPr/>
          <a:lstStyle/>
          <a:p>
            <a:r>
              <a:rPr lang="en-US" dirty="0"/>
              <a:t>Questions?	</a:t>
            </a:r>
          </a:p>
        </p:txBody>
      </p:sp>
    </p:spTree>
    <p:extLst>
      <p:ext uri="{BB962C8B-B14F-4D97-AF65-F5344CB8AC3E}">
        <p14:creationId xmlns:p14="http://schemas.microsoft.com/office/powerpoint/2010/main" val="3719459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DE761C-CA8D-EE18-A83F-B9DB3FA5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6721" y="-402232"/>
            <a:ext cx="9031033" cy="2684631"/>
          </a:xfrm>
        </p:spPr>
        <p:txBody>
          <a:bodyPr anchor="ctr"/>
          <a:lstStyle/>
          <a:p>
            <a:pPr algn="ctr"/>
            <a:r>
              <a:rPr lang="en-US" dirty="0"/>
              <a:t>To Complete the Session Evaluation, Scan the QR Code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372C3A-4A19-2699-7920-C010ADCC6F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240" y="1759373"/>
            <a:ext cx="4668520" cy="466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765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State Nonprofit Corporation Law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Articles of Incorporation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Bylaws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Policies and Procedures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305167"/>
          </a:xfrm>
        </p:spPr>
        <p:txBody>
          <a:bodyPr/>
          <a:lstStyle/>
          <a:p>
            <a:r>
              <a:rPr lang="en-US" dirty="0"/>
              <a:t>Governance Hierarchy</a:t>
            </a:r>
          </a:p>
        </p:txBody>
      </p:sp>
    </p:spTree>
    <p:extLst>
      <p:ext uri="{BB962C8B-B14F-4D97-AF65-F5344CB8AC3E}">
        <p14:creationId xmlns:p14="http://schemas.microsoft.com/office/powerpoint/2010/main" val="43034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Out-of-date language that is not enforceable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Recent revisions to many state nonprofit corporation laws allow for greater flexibility – but generally only if your Bylaws expressly allow for 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Getting stuck with statutory default language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431225"/>
          </a:xfrm>
        </p:spPr>
        <p:txBody>
          <a:bodyPr/>
          <a:lstStyle/>
          <a:p>
            <a:r>
              <a:rPr lang="en-US" dirty="0"/>
              <a:t>Inconsistent with the Applicable State Nonprofit Corporation Law</a:t>
            </a:r>
          </a:p>
        </p:txBody>
      </p:sp>
    </p:spTree>
    <p:extLst>
      <p:ext uri="{BB962C8B-B14F-4D97-AF65-F5344CB8AC3E}">
        <p14:creationId xmlns:p14="http://schemas.microsoft.com/office/powerpoint/2010/main" val="308981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Bylaws should allow an association to remain flexible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Overly detailed Bylaws restrict the association from being nimble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Reserve the detail for policies and procedures, which are generally easier to amend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385505"/>
          </a:xfrm>
        </p:spPr>
        <p:txBody>
          <a:bodyPr/>
          <a:lstStyle/>
          <a:p>
            <a:r>
              <a:rPr lang="en-US" dirty="0"/>
              <a:t>Too Much Detail</a:t>
            </a:r>
          </a:p>
        </p:txBody>
      </p:sp>
    </p:spTree>
    <p:extLst>
      <p:ext uri="{BB962C8B-B14F-4D97-AF65-F5344CB8AC3E}">
        <p14:creationId xmlns:p14="http://schemas.microsoft.com/office/powerpoint/2010/main" val="1679344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Large board of directors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Overinvolvement of previous leaders (e.g., past Presidents)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Too many layers of governance and approval processes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High voting thresholds for members and directors/boards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431225"/>
          </a:xfrm>
        </p:spPr>
        <p:txBody>
          <a:bodyPr/>
          <a:lstStyle/>
          <a:p>
            <a:r>
              <a:rPr lang="en-US" dirty="0"/>
              <a:t>Unwieldy Governance Structure</a:t>
            </a:r>
          </a:p>
        </p:txBody>
      </p:sp>
    </p:spTree>
    <p:extLst>
      <p:ext uri="{BB962C8B-B14F-4D97-AF65-F5344CB8AC3E}">
        <p14:creationId xmlns:p14="http://schemas.microsoft.com/office/powerpoint/2010/main" val="3245316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No longer reflective of the practices of the association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Includes practices that are not followed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Inconsistently applied to the management of the association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305167"/>
          </a:xfrm>
        </p:spPr>
        <p:txBody>
          <a:bodyPr/>
          <a:lstStyle/>
          <a:p>
            <a:r>
              <a:rPr lang="en-US" dirty="0"/>
              <a:t>Out-of-Date</a:t>
            </a:r>
          </a:p>
        </p:txBody>
      </p:sp>
    </p:spTree>
    <p:extLst>
      <p:ext uri="{BB962C8B-B14F-4D97-AF65-F5344CB8AC3E}">
        <p14:creationId xmlns:p14="http://schemas.microsoft.com/office/powerpoint/2010/main" val="2832011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Create a Bylaws task force (not a standing committee)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Review your purposes clause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Work with experienced association legal counsel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Be flexible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486089"/>
          </a:xfrm>
        </p:spPr>
        <p:txBody>
          <a:bodyPr/>
          <a:lstStyle/>
          <a:p>
            <a:r>
              <a:rPr lang="en-US"/>
              <a:t>Bylaws Amendment Process </a:t>
            </a:r>
          </a:p>
        </p:txBody>
      </p:sp>
    </p:spTree>
    <p:extLst>
      <p:ext uri="{BB962C8B-B14F-4D97-AF65-F5344CB8AC3E}">
        <p14:creationId xmlns:p14="http://schemas.microsoft.com/office/powerpoint/2010/main" val="3956271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Representative of the current membership of the association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Individuals who have diverse backgrounds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Individuals who are well respected in the association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Previous committee or leadership experience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440369"/>
          </a:xfrm>
        </p:spPr>
        <p:txBody>
          <a:bodyPr/>
          <a:lstStyle/>
          <a:p>
            <a:r>
              <a:rPr lang="en-US" dirty="0"/>
              <a:t>Bylaws Task Force</a:t>
            </a:r>
          </a:p>
        </p:txBody>
      </p:sp>
    </p:spTree>
    <p:extLst>
      <p:ext uri="{BB962C8B-B14F-4D97-AF65-F5344CB8AC3E}">
        <p14:creationId xmlns:p14="http://schemas.microsoft.com/office/powerpoint/2010/main" val="2630172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1E92D3-52F0-3C48-ABA9-FB0683565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Consistent with your Articles of Incorporation and IRS tax-exemption application and IRS Forms 990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Reflective of the current purposes of the association; things change over time; be sure it is broad enough (can affect the application of UBIT)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B36D5-9808-224D-9BA1-C1EB1E2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81" y="278703"/>
            <a:ext cx="11365308" cy="1305167"/>
          </a:xfrm>
        </p:spPr>
        <p:txBody>
          <a:bodyPr/>
          <a:lstStyle/>
          <a:p>
            <a:r>
              <a:rPr lang="en-US" dirty="0"/>
              <a:t>Purposes Clause</a:t>
            </a:r>
          </a:p>
        </p:txBody>
      </p:sp>
    </p:spTree>
    <p:extLst>
      <p:ext uri="{BB962C8B-B14F-4D97-AF65-F5344CB8AC3E}">
        <p14:creationId xmlns:p14="http://schemas.microsoft.com/office/powerpoint/2010/main" val="171557182"/>
      </p:ext>
    </p:extLst>
  </p:cSld>
  <p:clrMapOvr>
    <a:masterClrMapping/>
  </p:clrMapOvr>
</p:sld>
</file>

<file path=ppt/theme/theme1.xml><?xml version="1.0" encoding="utf-8"?>
<a:theme xmlns:a="http://schemas.openxmlformats.org/drawingml/2006/main" name="AM2 TITLE SLIDE-1">
  <a:themeElements>
    <a:clrScheme name="MMCC2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33366"/>
      </a:accent1>
      <a:accent2>
        <a:srgbClr val="2B5E57"/>
      </a:accent2>
      <a:accent3>
        <a:srgbClr val="666666"/>
      </a:accent3>
      <a:accent4>
        <a:srgbClr val="CCCC33"/>
      </a:accent4>
      <a:accent5>
        <a:srgbClr val="333300"/>
      </a:accent5>
      <a:accent6>
        <a:srgbClr val="669999"/>
      </a:accent6>
      <a:hlink>
        <a:srgbClr val="488CFF"/>
      </a:hlink>
      <a:folHlink>
        <a:srgbClr val="E62A7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M22-3139 PPT CoverSlideTemplate" id="{CBCED100-94CC-F847-B7CB-3790C7E60353}" vid="{19A48F2E-F9E2-134C-9FC7-D3D308045D3C}"/>
    </a:ext>
  </a:extLst>
</a:theme>
</file>

<file path=ppt/theme/theme2.xml><?xml version="1.0" encoding="utf-8"?>
<a:theme xmlns:a="http://schemas.openxmlformats.org/drawingml/2006/main" name="AM22 TITLE SLIDE-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22-3139 PPT CoverSlideTemplate" id="{CBCED100-94CC-F847-B7CB-3790C7E60353}" vid="{886A9C76-F124-154F-847A-DAE0CE913953}"/>
    </a:ext>
  </a:extLst>
</a:theme>
</file>

<file path=ppt/theme/theme3.xml><?xml version="1.0" encoding="utf-8"?>
<a:theme xmlns:a="http://schemas.openxmlformats.org/drawingml/2006/main" name="ACTION ITEMS REQUE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22-3139 PPT CoverSlideTemplate" id="{CBCED100-94CC-F847-B7CB-3790C7E60353}" vid="{211BBFE9-9E5E-B248-9527-C84CB8D284E0}"/>
    </a:ext>
  </a:extLst>
</a:theme>
</file>

<file path=ppt/theme/theme4.xml><?xml version="1.0" encoding="utf-8"?>
<a:theme xmlns:a="http://schemas.openxmlformats.org/drawingml/2006/main" name="ASAE SLIDE GUIDELIN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22-3139 PPT CoverSlideTemplate" id="{CBCED100-94CC-F847-B7CB-3790C7E60353}" vid="{03D8FCEB-1065-0A46-8C45-904B80F38F5D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FE26B3A0A94E4FA2BF690AA941706E" ma:contentTypeVersion="9" ma:contentTypeDescription="Create a new document." ma:contentTypeScope="" ma:versionID="e7f3ee9eb1ff41b59b04945a581138bd">
  <xsd:schema xmlns:xsd="http://www.w3.org/2001/XMLSchema" xmlns:xs="http://www.w3.org/2001/XMLSchema" xmlns:p="http://schemas.microsoft.com/office/2006/metadata/properties" xmlns:ns2="62103850-58e9-493c-a7c2-4aeb7c8ed0ce" xmlns:ns3="a77c6f3a-342a-4b40-a05b-e91135646bd8" targetNamespace="http://schemas.microsoft.com/office/2006/metadata/properties" ma:root="true" ma:fieldsID="7be7b85355c66a0c6e2a94e08e023c8e" ns2:_="" ns3:_="">
    <xsd:import namespace="62103850-58e9-493c-a7c2-4aeb7c8ed0ce"/>
    <xsd:import namespace="a77c6f3a-342a-4b40-a05b-e91135646b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103850-58e9-493c-a7c2-4aeb7c8ed0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7c6f3a-342a-4b40-a05b-e91135646bd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D33818-192E-45AE-BFD8-34E86E049BC3}"/>
</file>

<file path=customXml/itemProps2.xml><?xml version="1.0" encoding="utf-8"?>
<ds:datastoreItem xmlns:ds="http://schemas.openxmlformats.org/officeDocument/2006/customXml" ds:itemID="{DE2C9D30-E3B7-4EA5-8EDA-A31FC2301CF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620C2DB-8E51-417D-9AAF-60F892DC28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AM22_PPTCOVER SLIDE TEMPLATE</Template>
  <TotalTime>2563</TotalTime>
  <Words>745</Words>
  <Application>Microsoft Office PowerPoint</Application>
  <PresentationFormat>Widescreen</PresentationFormat>
  <Paragraphs>90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AM2 TITLE SLIDE-1</vt:lpstr>
      <vt:lpstr>AM22 TITLE SLIDE-2</vt:lpstr>
      <vt:lpstr>ACTION ITEMS REQUEST</vt:lpstr>
      <vt:lpstr>ASAE SLIDE GUIDELINES</vt:lpstr>
      <vt:lpstr>Avoiding Association Bylaw and Governance Pitfalls </vt:lpstr>
      <vt:lpstr>Governance Hierarchy</vt:lpstr>
      <vt:lpstr>Inconsistent with the Applicable State Nonprofit Corporation Law</vt:lpstr>
      <vt:lpstr>Too Much Detail</vt:lpstr>
      <vt:lpstr>Unwieldy Governance Structure</vt:lpstr>
      <vt:lpstr>Out-of-Date</vt:lpstr>
      <vt:lpstr>Bylaws Amendment Process </vt:lpstr>
      <vt:lpstr>Bylaws Task Force</vt:lpstr>
      <vt:lpstr>Purposes Clause</vt:lpstr>
      <vt:lpstr>Working with Legal Counsel</vt:lpstr>
      <vt:lpstr>Be Flexible</vt:lpstr>
      <vt:lpstr>Voting Actions </vt:lpstr>
      <vt:lpstr>Quorum and Voting Thresholds </vt:lpstr>
      <vt:lpstr>Policies Outside of Bylaws</vt:lpstr>
      <vt:lpstr>Policies and Procedures </vt:lpstr>
      <vt:lpstr>Questions? </vt:lpstr>
      <vt:lpstr>To Complete the Session Evaluation, Scan the QR Code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Denhardt</dc:creator>
  <cp:lastModifiedBy>Nisha Thakker</cp:lastModifiedBy>
  <cp:revision>4</cp:revision>
  <dcterms:created xsi:type="dcterms:W3CDTF">2022-03-14T17:19:50Z</dcterms:created>
  <dcterms:modified xsi:type="dcterms:W3CDTF">2022-08-22T15:53:01Z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0x01010049FE26B3A0A94E4FA2BF690AA941706E</vt:lpwstr>
  </property>
</Properties>
</file>